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60" r:id="rId6"/>
    <p:sldId id="261" r:id="rId7"/>
    <p:sldId id="259" r:id="rId8"/>
    <p:sldId id="262" r:id="rId9"/>
    <p:sldId id="266" r:id="rId10"/>
    <p:sldId id="268" r:id="rId11"/>
    <p:sldId id="269" r:id="rId12"/>
    <p:sldId id="267" r:id="rId13"/>
    <p:sldId id="270" r:id="rId14"/>
    <p:sldId id="265" r:id="rId15"/>
    <p:sldId id="27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23720DD-5B6D-40BF-8493-A6B52D484E6B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Dikdörtgen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Dikdörtgen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Dikdörtgen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İkizkenar Üçgen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İkizkenar Üçgen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" name="Düz Bağlayıcı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İkizkenar Üçgen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İkizkenar Üçgen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İkizkenar Üçgen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8" name="Düz Bağlayıcı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Düz Bağlayıcı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İkizkenar Üçgen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Klasik Masajın Mekanizması </a:t>
            </a:r>
            <a:r>
              <a:rPr lang="tr-TR" dirty="0" smtClean="0"/>
              <a:t>ve </a:t>
            </a:r>
            <a:r>
              <a:rPr lang="tr-TR" dirty="0"/>
              <a:t>Etkileri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Öğr</a:t>
            </a:r>
            <a:r>
              <a:rPr lang="tr-TR" dirty="0" smtClean="0"/>
              <a:t>. Gör. Seda KARAMAN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64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Masajın Biyomekanik Etkileri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Kas- iskelet sistemi üzerindeki mekanik etkiler</a:t>
            </a:r>
          </a:p>
          <a:p>
            <a:pPr marL="0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Kassın kan dolaşımını artırarak </a:t>
            </a:r>
            <a:r>
              <a:rPr lang="tr-TR" dirty="0" err="1" smtClean="0"/>
              <a:t>metabolik</a:t>
            </a:r>
            <a:r>
              <a:rPr lang="tr-TR" dirty="0" smtClean="0"/>
              <a:t> atıkları uzaklaştırır.</a:t>
            </a:r>
          </a:p>
          <a:p>
            <a:pPr lvl="1"/>
            <a:r>
              <a:rPr lang="tr-TR" smtClean="0"/>
              <a:t>Eklemdeki deki </a:t>
            </a:r>
            <a:r>
              <a:rPr lang="tr-TR" dirty="0" smtClean="0"/>
              <a:t>kan dolaşımını artırarak kıkırdağın beslenmesini sağlar.</a:t>
            </a:r>
          </a:p>
          <a:p>
            <a:pPr lvl="1"/>
            <a:r>
              <a:rPr lang="tr-TR" dirty="0" err="1" smtClean="0"/>
              <a:t>İndirekt</a:t>
            </a:r>
            <a:r>
              <a:rPr lang="tr-TR" dirty="0" smtClean="0"/>
              <a:t> olarak kemik iyileşmesine yardım eder.</a:t>
            </a:r>
          </a:p>
          <a:p>
            <a:pPr lvl="1"/>
            <a:r>
              <a:rPr lang="tr-TR" dirty="0" smtClean="0"/>
              <a:t>Kas, </a:t>
            </a:r>
            <a:r>
              <a:rPr lang="tr-TR" dirty="0" err="1" smtClean="0"/>
              <a:t>tendon</a:t>
            </a:r>
            <a:r>
              <a:rPr lang="tr-TR" dirty="0" smtClean="0"/>
              <a:t> ve </a:t>
            </a:r>
            <a:r>
              <a:rPr lang="tr-TR" dirty="0" err="1" smtClean="0"/>
              <a:t>ligamentlerdeki</a:t>
            </a:r>
            <a:r>
              <a:rPr lang="tr-TR" dirty="0" smtClean="0"/>
              <a:t> adezyonların azaltılmasına yardımcıdır.</a:t>
            </a:r>
          </a:p>
          <a:p>
            <a:pPr lvl="1"/>
            <a:r>
              <a:rPr lang="tr-TR" dirty="0" smtClean="0"/>
              <a:t>Kas gerilimini azaltarak genel bir iyilik hali ve gevşeme yaratır.</a:t>
            </a:r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9651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Masajın Biyomekanik Etkileri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dirty="0" err="1" smtClean="0"/>
              <a:t>Venöz</a:t>
            </a:r>
            <a:r>
              <a:rPr lang="tr-TR" dirty="0" smtClean="0"/>
              <a:t> ve lenfatik dolaşım üzerindeki mekanik etkiler</a:t>
            </a:r>
          </a:p>
          <a:p>
            <a:pPr marL="0" indent="0">
              <a:buNone/>
            </a:pPr>
            <a:endParaRPr lang="tr-TR" dirty="0" smtClean="0"/>
          </a:p>
          <a:p>
            <a:pPr lvl="1"/>
            <a:r>
              <a:rPr lang="tr-TR" dirty="0" err="1" smtClean="0"/>
              <a:t>Yüzeyel</a:t>
            </a:r>
            <a:r>
              <a:rPr lang="tr-TR" dirty="0" smtClean="0"/>
              <a:t> </a:t>
            </a:r>
            <a:r>
              <a:rPr lang="tr-TR" dirty="0" err="1" smtClean="0"/>
              <a:t>venler</a:t>
            </a:r>
            <a:r>
              <a:rPr lang="tr-TR" dirty="0" smtClean="0"/>
              <a:t> üzerine </a:t>
            </a:r>
            <a:r>
              <a:rPr lang="tr-TR" dirty="0" err="1" smtClean="0"/>
              <a:t>venöz</a:t>
            </a:r>
            <a:r>
              <a:rPr lang="tr-TR" dirty="0" smtClean="0"/>
              <a:t> akış yönünde uygulanan masaj, </a:t>
            </a:r>
            <a:r>
              <a:rPr lang="tr-TR" dirty="0" err="1" smtClean="0"/>
              <a:t>venöz</a:t>
            </a:r>
            <a:r>
              <a:rPr lang="tr-TR" dirty="0" smtClean="0"/>
              <a:t> akımı hızlandırır.</a:t>
            </a:r>
          </a:p>
          <a:p>
            <a:pPr lvl="1"/>
            <a:r>
              <a:rPr lang="tr-TR" dirty="0" err="1" smtClean="0"/>
              <a:t>Venöz</a:t>
            </a:r>
            <a:r>
              <a:rPr lang="tr-TR" dirty="0" smtClean="0"/>
              <a:t> dolaşım bozukluklarından kaynaklı ödemin tedavisine yardım eder.</a:t>
            </a:r>
          </a:p>
          <a:p>
            <a:pPr lvl="1"/>
            <a:r>
              <a:rPr lang="tr-TR" dirty="0" err="1" smtClean="0"/>
              <a:t>Venöz</a:t>
            </a:r>
            <a:r>
              <a:rPr lang="tr-TR" dirty="0" smtClean="0"/>
              <a:t> basıncın azalması dolayısıyla </a:t>
            </a:r>
            <a:r>
              <a:rPr lang="tr-TR" dirty="0" err="1" smtClean="0"/>
              <a:t>arteryel</a:t>
            </a:r>
            <a:r>
              <a:rPr lang="tr-TR" dirty="0" smtClean="0"/>
              <a:t> akımı artırır.</a:t>
            </a:r>
          </a:p>
          <a:p>
            <a:pPr lvl="1"/>
            <a:r>
              <a:rPr lang="tr-TR" dirty="0" smtClean="0"/>
              <a:t>Lenfatik akımı hızlandırır. </a:t>
            </a:r>
          </a:p>
          <a:p>
            <a:pPr lvl="1"/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0" b="20000"/>
          <a:stretch/>
        </p:blipFill>
        <p:spPr>
          <a:xfrm>
            <a:off x="3635896" y="4562328"/>
            <a:ext cx="5129006" cy="16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u="sng" dirty="0" err="1" smtClean="0"/>
              <a:t>Lenfödem</a:t>
            </a:r>
            <a:r>
              <a:rPr lang="tr-TR" u="sng" dirty="0" smtClean="0"/>
              <a:t> farklıdır. (fil hastalığı)</a:t>
            </a:r>
          </a:p>
          <a:p>
            <a:r>
              <a:rPr lang="tr-TR" dirty="0" err="1" smtClean="0"/>
              <a:t>Lenfödemde</a:t>
            </a:r>
            <a:r>
              <a:rPr lang="tr-TR" dirty="0" smtClean="0"/>
              <a:t> klasik masaj </a:t>
            </a:r>
            <a:r>
              <a:rPr lang="tr-TR" dirty="0" err="1" smtClean="0"/>
              <a:t>kontraendikedir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Lenfödemin</a:t>
            </a:r>
            <a:r>
              <a:rPr lang="tr-TR" dirty="0" smtClean="0"/>
              <a:t> masaj teknikleri farklıdır.</a:t>
            </a:r>
          </a:p>
          <a:p>
            <a:r>
              <a:rPr lang="tr-TR" dirty="0" smtClean="0"/>
              <a:t>Tedavisi </a:t>
            </a:r>
            <a:r>
              <a:rPr lang="tr-TR" u="sng" dirty="0" smtClean="0"/>
              <a:t>Kompleks Boşaltıcı Fizyoterapi </a:t>
            </a:r>
            <a:r>
              <a:rPr lang="tr-TR" dirty="0" smtClean="0"/>
              <a:t>olarak adlandırılır.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4984"/>
            <a:ext cx="7020272" cy="299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Masajın Psikolojik Etkileri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Stress</a:t>
            </a:r>
            <a:r>
              <a:rPr lang="tr-TR" dirty="0"/>
              <a:t>, </a:t>
            </a:r>
            <a:r>
              <a:rPr lang="tr-TR" dirty="0" err="1"/>
              <a:t>anksiyete</a:t>
            </a:r>
            <a:r>
              <a:rPr lang="tr-TR" dirty="0"/>
              <a:t> ve depresyonun azaltılmasında masajın </a:t>
            </a:r>
            <a:r>
              <a:rPr lang="tr-TR" dirty="0" smtClean="0"/>
              <a:t>rolü</a:t>
            </a:r>
          </a:p>
          <a:p>
            <a:pPr marL="0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Masaj </a:t>
            </a:r>
            <a:r>
              <a:rPr lang="tr-TR" dirty="0"/>
              <a:t>kaygı ve depresyonu azaltmaktadır </a:t>
            </a:r>
            <a:endParaRPr lang="tr-TR" dirty="0" smtClean="0"/>
          </a:p>
          <a:p>
            <a:pPr marL="548640" lvl="2" indent="0">
              <a:buNone/>
            </a:pPr>
            <a:r>
              <a:rPr lang="tr-TR" dirty="0" smtClean="0"/>
              <a:t>– </a:t>
            </a:r>
            <a:r>
              <a:rPr lang="tr-TR" dirty="0" err="1"/>
              <a:t>Kortizol</a:t>
            </a:r>
            <a:r>
              <a:rPr lang="tr-TR" dirty="0"/>
              <a:t> seviyesinde düşüş </a:t>
            </a:r>
            <a:endParaRPr lang="tr-TR" dirty="0" smtClean="0"/>
          </a:p>
          <a:p>
            <a:pPr marL="548640" lvl="2" indent="0">
              <a:buNone/>
            </a:pPr>
            <a:r>
              <a:rPr lang="tr-TR" dirty="0" smtClean="0"/>
              <a:t>– </a:t>
            </a:r>
            <a:r>
              <a:rPr lang="tr-TR" dirty="0" err="1"/>
              <a:t>Norepinefrin</a:t>
            </a:r>
            <a:r>
              <a:rPr lang="tr-TR" dirty="0"/>
              <a:t> düzeylerinde düşüş </a:t>
            </a:r>
            <a:endParaRPr lang="tr-TR" dirty="0" smtClean="0"/>
          </a:p>
          <a:p>
            <a:pPr marL="548640" lvl="2" indent="0">
              <a:buNone/>
            </a:pPr>
            <a:r>
              <a:rPr lang="tr-TR" dirty="0" smtClean="0"/>
              <a:t>– </a:t>
            </a:r>
            <a:r>
              <a:rPr lang="tr-TR" dirty="0"/>
              <a:t>Epinefrin düzeylerinde düşüş </a:t>
            </a:r>
            <a:endParaRPr lang="tr-TR" dirty="0" smtClean="0"/>
          </a:p>
          <a:p>
            <a:pPr lvl="1"/>
            <a:r>
              <a:rPr lang="tr-TR" dirty="0" smtClean="0"/>
              <a:t>Çevreleri </a:t>
            </a:r>
            <a:r>
              <a:rPr lang="tr-TR" dirty="0"/>
              <a:t>ile daha yakın iletişim, ilgi artışı </a:t>
            </a:r>
          </a:p>
          <a:p>
            <a:pPr lvl="1"/>
            <a:r>
              <a:rPr lang="tr-TR" dirty="0" smtClean="0"/>
              <a:t>Yardımsever </a:t>
            </a:r>
            <a:r>
              <a:rPr lang="tr-TR" dirty="0"/>
              <a:t>davranışlar sergileme </a:t>
            </a:r>
          </a:p>
          <a:p>
            <a:pPr lvl="1"/>
            <a:r>
              <a:rPr lang="tr-TR" dirty="0" smtClean="0"/>
              <a:t>Düzenli </a:t>
            </a:r>
            <a:r>
              <a:rPr lang="tr-TR" dirty="0"/>
              <a:t>gece uykuları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693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4800" dirty="0" smtClean="0"/>
              <a:t>SON 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44292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Prof. Dr. İnci YÜKSEL, Klasik Masaj Teknikleri Ders Kitabı, Hipokrat Yayıncılık, 2020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509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tr-TR" dirty="0" smtClean="0"/>
              <a:t>Fizyolojik etkiler</a:t>
            </a:r>
          </a:p>
          <a:p>
            <a:r>
              <a:rPr lang="tr-TR" dirty="0" smtClean="0"/>
              <a:t>Sinir sistemi üzerindeki etkiler</a:t>
            </a:r>
          </a:p>
          <a:p>
            <a:r>
              <a:rPr lang="tr-TR" dirty="0" smtClean="0"/>
              <a:t>Biyomekanik etkiler</a:t>
            </a:r>
          </a:p>
          <a:p>
            <a:r>
              <a:rPr lang="tr-TR" dirty="0" smtClean="0"/>
              <a:t>Psikolojik etkiler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98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Masajın Fizyolojik Etkileri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Kan dolaşımı üzerindeki etkileri</a:t>
            </a:r>
          </a:p>
          <a:p>
            <a:pPr marL="0" indent="0">
              <a:buNone/>
            </a:pPr>
            <a:endParaRPr lang="tr-TR" sz="2400" dirty="0" smtClean="0"/>
          </a:p>
          <a:p>
            <a:pPr lvl="1"/>
            <a:r>
              <a:rPr lang="tr-TR" sz="2000" dirty="0" smtClean="0"/>
              <a:t>Lokal </a:t>
            </a:r>
            <a:r>
              <a:rPr lang="tr-TR" sz="2000" dirty="0"/>
              <a:t>olarak damar genişletici maddelerin salgılanması </a:t>
            </a:r>
            <a:r>
              <a:rPr lang="tr-TR" sz="2000" dirty="0" smtClean="0"/>
              <a:t>ile lokal kan akımında artış</a:t>
            </a:r>
          </a:p>
          <a:p>
            <a:pPr lvl="1"/>
            <a:r>
              <a:rPr lang="tr-TR" sz="2000" dirty="0" err="1" smtClean="0"/>
              <a:t>Venöz</a:t>
            </a:r>
            <a:r>
              <a:rPr lang="tr-TR" sz="2000" dirty="0" smtClean="0"/>
              <a:t> </a:t>
            </a:r>
            <a:r>
              <a:rPr lang="tr-TR" sz="2000" dirty="0" smtClean="0"/>
              <a:t>ve lenfatik dolanımı artırır</a:t>
            </a:r>
          </a:p>
          <a:p>
            <a:pPr lvl="1"/>
            <a:r>
              <a:rPr lang="tr-TR" sz="2000" dirty="0" err="1" smtClean="0"/>
              <a:t>Metabolik</a:t>
            </a:r>
            <a:r>
              <a:rPr lang="tr-TR" sz="2000" dirty="0" smtClean="0"/>
              <a:t> atıkların uzaklaştırılmasına yardım eder</a:t>
            </a:r>
          </a:p>
          <a:p>
            <a:pPr lvl="1"/>
            <a:r>
              <a:rPr lang="tr-TR" sz="2000" dirty="0" smtClean="0"/>
              <a:t>Düzenli masaj, ümmin sistemi güçlendirir</a:t>
            </a:r>
          </a:p>
          <a:p>
            <a:pPr lvl="1"/>
            <a:r>
              <a:rPr lang="tr-TR" sz="2000" dirty="0" smtClean="0"/>
              <a:t>Hücrelere besin ve oksijen girişini </a:t>
            </a:r>
            <a:r>
              <a:rPr lang="tr-TR" sz="2000" dirty="0" err="1" smtClean="0"/>
              <a:t>indirekt</a:t>
            </a:r>
            <a:r>
              <a:rPr lang="tr-TR" sz="2000" dirty="0" smtClean="0"/>
              <a:t> olarak sağlar</a:t>
            </a:r>
          </a:p>
          <a:p>
            <a:pPr lvl="1"/>
            <a:r>
              <a:rPr lang="tr-TR" sz="2000" dirty="0" smtClean="0"/>
              <a:t>Genel gevşeme ve </a:t>
            </a:r>
            <a:r>
              <a:rPr lang="tr-TR" sz="2000" dirty="0" err="1" smtClean="0"/>
              <a:t>periferik</a:t>
            </a:r>
            <a:r>
              <a:rPr lang="tr-TR" sz="2000" dirty="0" smtClean="0"/>
              <a:t> dokulara olan kan akımının </a:t>
            </a:r>
            <a:r>
              <a:rPr lang="tr-TR" sz="2000" dirty="0" err="1" smtClean="0"/>
              <a:t>artması,kan</a:t>
            </a:r>
            <a:r>
              <a:rPr lang="tr-TR" sz="2000" dirty="0" smtClean="0"/>
              <a:t> basıncını azaltır</a:t>
            </a:r>
          </a:p>
          <a:p>
            <a:pPr marL="274320" lvl="1" indent="0">
              <a:buNone/>
            </a:pPr>
            <a:endParaRPr lang="tr-TR" sz="2000" dirty="0" smtClean="0"/>
          </a:p>
          <a:p>
            <a:r>
              <a:rPr lang="tr-TR" sz="2400" dirty="0" smtClean="0"/>
              <a:t>Hafif </a:t>
            </a:r>
            <a:r>
              <a:rPr lang="tr-TR" sz="2400" dirty="0"/>
              <a:t>dinamik ve </a:t>
            </a:r>
            <a:r>
              <a:rPr lang="tr-TR" sz="2400" dirty="0" err="1"/>
              <a:t>izometrik</a:t>
            </a:r>
            <a:r>
              <a:rPr lang="tr-TR" sz="2400" dirty="0"/>
              <a:t> egzersizin kas kan akımını üzerine etkileri masajın etkilerinden çok daha fazladır</a:t>
            </a:r>
          </a:p>
        </p:txBody>
      </p:sp>
    </p:spTree>
    <p:extLst>
      <p:ext uri="{BB962C8B-B14F-4D97-AF65-F5344CB8AC3E}">
        <p14:creationId xmlns:p14="http://schemas.microsoft.com/office/powerpoint/2010/main" val="41089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Masajın Fizyolojik Etkileri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tr-TR" sz="2800" dirty="0" smtClean="0"/>
              <a:t>Masajın </a:t>
            </a:r>
            <a:r>
              <a:rPr lang="tr-TR" sz="2800" dirty="0" err="1" smtClean="0"/>
              <a:t>hormonal</a:t>
            </a:r>
            <a:r>
              <a:rPr lang="tr-TR" sz="2800" dirty="0" smtClean="0"/>
              <a:t> etkileri</a:t>
            </a:r>
          </a:p>
          <a:p>
            <a:pPr marL="0" indent="0">
              <a:buNone/>
            </a:pPr>
            <a:endParaRPr lang="tr-TR" sz="2800" dirty="0" smtClean="0"/>
          </a:p>
          <a:p>
            <a:pPr lvl="1"/>
            <a:r>
              <a:rPr lang="tr-TR" sz="2400" dirty="0" smtClean="0"/>
              <a:t>Masajın oluşturduğu mekanik basıncın, parasempatik aktiviteyi uyararak tükürükteki </a:t>
            </a:r>
            <a:r>
              <a:rPr lang="tr-TR" sz="2400" dirty="0" err="1" smtClean="0"/>
              <a:t>kortizol</a:t>
            </a:r>
            <a:r>
              <a:rPr lang="tr-TR" sz="2400" dirty="0" smtClean="0"/>
              <a:t> (stres hormonu) azalttığı söylenir</a:t>
            </a:r>
          </a:p>
          <a:p>
            <a:pPr lvl="1"/>
            <a:r>
              <a:rPr lang="tr-TR" sz="2400" dirty="0" err="1" smtClean="0"/>
              <a:t>Seratonin</a:t>
            </a:r>
            <a:r>
              <a:rPr lang="tr-TR" sz="2400" dirty="0" smtClean="0"/>
              <a:t> düzeylerini artırdığı bildirilmiş</a:t>
            </a:r>
          </a:p>
          <a:p>
            <a:pPr lvl="1"/>
            <a:r>
              <a:rPr lang="tr-TR" sz="2400" dirty="0" err="1" smtClean="0"/>
              <a:t>Oksitosin</a:t>
            </a:r>
            <a:r>
              <a:rPr lang="tr-TR" sz="2400" dirty="0" smtClean="0"/>
              <a:t> düzeylerini yükseltir</a:t>
            </a:r>
          </a:p>
          <a:p>
            <a:pPr lvl="1"/>
            <a:r>
              <a:rPr lang="tr-TR" sz="2400" dirty="0" smtClean="0"/>
              <a:t>Analjezide </a:t>
            </a:r>
            <a:r>
              <a:rPr lang="tr-TR" sz="2400" dirty="0" err="1" smtClean="0"/>
              <a:t>oksitosin’in</a:t>
            </a:r>
            <a:r>
              <a:rPr lang="tr-TR" sz="2400" dirty="0" smtClean="0"/>
              <a:t> rolü vardır, diğerlerinin kanıt değeri düşüktür.</a:t>
            </a:r>
          </a:p>
          <a:p>
            <a:pPr lvl="1"/>
            <a:r>
              <a:rPr lang="tr-TR" sz="2400" dirty="0"/>
              <a:t>Masaj plazma </a:t>
            </a:r>
            <a:r>
              <a:rPr lang="tr-TR" sz="2400" dirty="0" err="1"/>
              <a:t>endorfin</a:t>
            </a:r>
            <a:r>
              <a:rPr lang="tr-TR" sz="2400" dirty="0"/>
              <a:t> </a:t>
            </a:r>
            <a:r>
              <a:rPr lang="tr-TR" sz="2400" dirty="0" smtClean="0"/>
              <a:t>düzeylerinde %</a:t>
            </a:r>
            <a:r>
              <a:rPr lang="tr-TR" sz="2400" dirty="0"/>
              <a:t>16-20 oranında artış sağlar. </a:t>
            </a:r>
            <a:endParaRPr lang="tr-TR" sz="2400" dirty="0" smtClean="0"/>
          </a:p>
          <a:p>
            <a:pPr lvl="1"/>
            <a:r>
              <a:rPr lang="tr-TR" sz="2400" dirty="0" err="1" smtClean="0"/>
              <a:t>Endorfin</a:t>
            </a:r>
            <a:r>
              <a:rPr lang="tr-TR" sz="2400" dirty="0" smtClean="0"/>
              <a:t> </a:t>
            </a:r>
            <a:r>
              <a:rPr lang="tr-TR" sz="2400" dirty="0"/>
              <a:t>düzeyinin artması ağrı algısını azaltmaktadır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6187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Masajın Fizyolojik Etkileri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Sinir sistemi üzerindeki etkileri</a:t>
            </a:r>
          </a:p>
          <a:p>
            <a:pPr marL="0" indent="0">
              <a:buNone/>
            </a:pPr>
            <a:endParaRPr lang="tr-TR" sz="24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21"/>
          <a:stretch/>
        </p:blipFill>
        <p:spPr>
          <a:xfrm>
            <a:off x="1143000" y="2996952"/>
            <a:ext cx="6858000" cy="31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dirty="0" err="1"/>
              <a:t>Otonomik</a:t>
            </a:r>
            <a:r>
              <a:rPr lang="tr-TR" dirty="0"/>
              <a:t> fonksiyonlar </a:t>
            </a:r>
            <a:r>
              <a:rPr lang="tr-TR" dirty="0" smtClean="0"/>
              <a:t>üzerine etkileri</a:t>
            </a:r>
          </a:p>
          <a:p>
            <a:pPr marL="0" indent="0">
              <a:buNone/>
            </a:pPr>
            <a:endParaRPr lang="tr-TR" dirty="0"/>
          </a:p>
          <a:p>
            <a:pPr marL="274320" lvl="1" indent="0">
              <a:buNone/>
            </a:pPr>
            <a:r>
              <a:rPr lang="tr-TR" dirty="0" smtClean="0"/>
              <a:t>• </a:t>
            </a:r>
            <a:r>
              <a:rPr lang="tr-TR" dirty="0" err="1"/>
              <a:t>Sistolik</a:t>
            </a:r>
            <a:r>
              <a:rPr lang="tr-TR" dirty="0"/>
              <a:t> ve </a:t>
            </a:r>
            <a:r>
              <a:rPr lang="tr-TR" dirty="0" err="1"/>
              <a:t>diyastolik</a:t>
            </a:r>
            <a:r>
              <a:rPr lang="tr-TR" dirty="0"/>
              <a:t> kan basıncı</a:t>
            </a:r>
          </a:p>
          <a:p>
            <a:pPr marL="274320" lvl="1" indent="0">
              <a:buNone/>
            </a:pPr>
            <a:r>
              <a:rPr lang="tr-TR" dirty="0"/>
              <a:t>• Kalp atım hızı</a:t>
            </a:r>
          </a:p>
          <a:p>
            <a:pPr marL="274320" lvl="1" indent="0">
              <a:buNone/>
            </a:pPr>
            <a:r>
              <a:rPr lang="tr-TR" dirty="0"/>
              <a:t>• </a:t>
            </a:r>
            <a:r>
              <a:rPr lang="tr-TR" dirty="0" err="1"/>
              <a:t>Periferal</a:t>
            </a:r>
            <a:r>
              <a:rPr lang="tr-TR" dirty="0"/>
              <a:t> deri sıcaklığı</a:t>
            </a:r>
          </a:p>
          <a:p>
            <a:pPr marL="274320" lvl="1" indent="0">
              <a:buNone/>
            </a:pPr>
            <a:r>
              <a:rPr lang="tr-TR" dirty="0"/>
              <a:t>• Vücut sıcaklığı</a:t>
            </a:r>
          </a:p>
          <a:p>
            <a:pPr marL="274320" lvl="1" indent="0">
              <a:buNone/>
            </a:pPr>
            <a:r>
              <a:rPr lang="tr-TR" dirty="0"/>
              <a:t>• Solunum hızı</a:t>
            </a:r>
          </a:p>
          <a:p>
            <a:pPr marL="274320" lvl="1" indent="0">
              <a:buNone/>
            </a:pPr>
            <a:r>
              <a:rPr lang="tr-TR" dirty="0" smtClean="0"/>
              <a:t>• </a:t>
            </a:r>
            <a:r>
              <a:rPr lang="tr-TR" dirty="0"/>
              <a:t>Gözbebeği çapı</a:t>
            </a:r>
          </a:p>
          <a:p>
            <a:pPr marL="274320" lvl="1" indent="0">
              <a:buNone/>
            </a:pPr>
            <a:r>
              <a:rPr lang="tr-TR" dirty="0"/>
              <a:t>• Ürperme</a:t>
            </a:r>
          </a:p>
          <a:p>
            <a:pPr marL="274320" lvl="1" indent="0">
              <a:buNone/>
            </a:pPr>
            <a:r>
              <a:rPr lang="tr-TR" dirty="0"/>
              <a:t>• Susama</a:t>
            </a:r>
          </a:p>
          <a:p>
            <a:pPr marL="274320" lvl="1" indent="0">
              <a:buNone/>
            </a:pPr>
            <a:r>
              <a:rPr lang="tr-TR" dirty="0"/>
              <a:t>• Uyku</a:t>
            </a:r>
          </a:p>
          <a:p>
            <a:pPr marL="274320" lvl="1" indent="0">
              <a:buNone/>
            </a:pPr>
            <a:r>
              <a:rPr lang="tr-TR" dirty="0"/>
              <a:t>• </a:t>
            </a:r>
            <a:r>
              <a:rPr lang="tr-TR" dirty="0" err="1"/>
              <a:t>Miksiyon</a:t>
            </a:r>
            <a:r>
              <a:rPr lang="tr-TR" dirty="0"/>
              <a:t> ve </a:t>
            </a:r>
            <a:r>
              <a:rPr lang="tr-TR" dirty="0" err="1" smtClean="0"/>
              <a:t>defekasyon</a:t>
            </a:r>
            <a:endParaRPr lang="tr-TR" dirty="0" smtClean="0"/>
          </a:p>
          <a:p>
            <a:pPr marL="274320" lvl="1" indent="0">
              <a:buNone/>
            </a:pPr>
            <a:endParaRPr lang="tr-TR" dirty="0" err="1" smtClean="0"/>
          </a:p>
          <a:p>
            <a:r>
              <a:rPr lang="tr-TR" u="sng" dirty="0" smtClean="0"/>
              <a:t>Masaj parasempatik sistemi harekete geçirerek </a:t>
            </a:r>
            <a:r>
              <a:rPr lang="tr-TR" u="sng" dirty="0" err="1" smtClean="0"/>
              <a:t>sedatif</a:t>
            </a:r>
            <a:r>
              <a:rPr lang="tr-TR" u="sng" dirty="0" smtClean="0"/>
              <a:t> etkiler oluşturur.</a:t>
            </a:r>
            <a:endParaRPr lang="tr-TR" u="sng" dirty="0"/>
          </a:p>
        </p:txBody>
      </p:sp>
    </p:spTree>
    <p:extLst>
      <p:ext uri="{BB962C8B-B14F-4D97-AF65-F5344CB8AC3E}">
        <p14:creationId xmlns:p14="http://schemas.microsoft.com/office/powerpoint/2010/main" val="18121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755576" y="5920404"/>
            <a:ext cx="8229600" cy="96498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tr-TR" dirty="0" smtClean="0"/>
              <a:t>Örneğin; </a:t>
            </a:r>
            <a:r>
              <a:rPr lang="tr-TR" dirty="0" err="1" smtClean="0"/>
              <a:t>vagus</a:t>
            </a:r>
            <a:r>
              <a:rPr lang="tr-TR" dirty="0" smtClean="0"/>
              <a:t> sinirini uyararak kalp hızını azalttığı ve </a:t>
            </a:r>
            <a:r>
              <a:rPr lang="tr-TR" dirty="0" err="1" smtClean="0"/>
              <a:t>peristaltizimi</a:t>
            </a:r>
            <a:r>
              <a:rPr lang="tr-TR" dirty="0" smtClean="0"/>
              <a:t> artırdığı bilinmektedir.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88640"/>
            <a:ext cx="7128792" cy="542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Masajın Biyomekanik Etkileri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tr-TR" dirty="0" smtClean="0"/>
              <a:t>Deri üzerindeki mekanik etkiler</a:t>
            </a:r>
          </a:p>
          <a:p>
            <a:pPr marL="0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Deri yüzeyindeki ölü hücreleri uzaklaştırır</a:t>
            </a:r>
          </a:p>
          <a:p>
            <a:pPr lvl="1"/>
            <a:r>
              <a:rPr lang="tr-TR" dirty="0" smtClean="0"/>
              <a:t>Ter bezleri, kıl </a:t>
            </a:r>
            <a:r>
              <a:rPr lang="tr-TR" dirty="0" err="1" smtClean="0"/>
              <a:t>folikülleri</a:t>
            </a:r>
            <a:r>
              <a:rPr lang="tr-TR" dirty="0" smtClean="0"/>
              <a:t> ve yağ bezlerindeki tıkanıklıkları açar ve bu yapıların fonksiyonlarını iyileştirir.</a:t>
            </a:r>
          </a:p>
          <a:p>
            <a:pPr lvl="1"/>
            <a:r>
              <a:rPr lang="tr-TR" dirty="0" smtClean="0"/>
              <a:t>Yağlarla yapıldığında derideki </a:t>
            </a:r>
            <a:r>
              <a:rPr lang="tr-TR" dirty="0" err="1" smtClean="0"/>
              <a:t>deskuamasyonu</a:t>
            </a:r>
            <a:r>
              <a:rPr lang="tr-TR" dirty="0" smtClean="0"/>
              <a:t> (dökülme) azaltır.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54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Masajın Biyomekanik Etkileri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fontScale="925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Doku yapışıklıkları ve </a:t>
            </a:r>
            <a:r>
              <a:rPr lang="tr-TR" b="1" dirty="0" err="1" smtClean="0"/>
              <a:t>skar</a:t>
            </a:r>
            <a:r>
              <a:rPr lang="tr-TR" dirty="0" smtClean="0"/>
              <a:t> dokusu üzerindeki mekanik etkiler</a:t>
            </a:r>
          </a:p>
          <a:p>
            <a:pPr marL="0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Kas dokusuna uyguladığı mekanik basınç, doku yapışıklıklarını açar.</a:t>
            </a:r>
          </a:p>
          <a:p>
            <a:pPr lvl="1"/>
            <a:r>
              <a:rPr lang="tr-TR" dirty="0" smtClean="0"/>
              <a:t>Kısalmış veya yapışmış </a:t>
            </a:r>
            <a:r>
              <a:rPr lang="tr-TR" dirty="0" err="1" smtClean="0"/>
              <a:t>konnektif</a:t>
            </a:r>
            <a:r>
              <a:rPr lang="tr-TR" dirty="0" smtClean="0"/>
              <a:t> dokuları germeye ve hareketlendirmeye yardımcı olur</a:t>
            </a:r>
          </a:p>
          <a:p>
            <a:pPr lvl="1"/>
            <a:r>
              <a:rPr lang="tr-TR" dirty="0" smtClean="0"/>
              <a:t>Sürekli ve düzenli yapıldığında, </a:t>
            </a:r>
            <a:r>
              <a:rPr lang="tr-TR" dirty="0" err="1" smtClean="0"/>
              <a:t>subkuten</a:t>
            </a:r>
            <a:r>
              <a:rPr lang="tr-TR" dirty="0" smtClean="0"/>
              <a:t> </a:t>
            </a:r>
            <a:r>
              <a:rPr lang="tr-TR" dirty="0" err="1" smtClean="0"/>
              <a:t>skar</a:t>
            </a:r>
            <a:r>
              <a:rPr lang="tr-TR" dirty="0" smtClean="0"/>
              <a:t> dokusunu bir miktar gevşetir</a:t>
            </a:r>
          </a:p>
          <a:p>
            <a:pPr lvl="1"/>
            <a:r>
              <a:rPr lang="tr-TR" dirty="0" smtClean="0"/>
              <a:t>Doku ödemini hareketlendirerek </a:t>
            </a:r>
            <a:r>
              <a:rPr lang="tr-TR" dirty="0" err="1" smtClean="0"/>
              <a:t>fibrosis</a:t>
            </a:r>
            <a:r>
              <a:rPr lang="tr-TR" dirty="0" smtClean="0"/>
              <a:t> ve </a:t>
            </a:r>
            <a:r>
              <a:rPr lang="tr-TR" dirty="0" err="1" smtClean="0"/>
              <a:t>skar</a:t>
            </a:r>
            <a:r>
              <a:rPr lang="tr-TR" dirty="0" smtClean="0"/>
              <a:t> gelişimini engeller</a:t>
            </a:r>
          </a:p>
          <a:p>
            <a:pPr lvl="1"/>
            <a:r>
              <a:rPr lang="tr-TR" dirty="0" smtClean="0"/>
              <a:t>İskelet kasları içerisindeki tetik noktaların ve gergin bantların gevşetilmesine yardım eder.</a:t>
            </a:r>
          </a:p>
          <a:p>
            <a:pPr lvl="1"/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331862"/>
            <a:ext cx="4211960" cy="140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yna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ayna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105</TotalTime>
  <Words>491</Words>
  <Application>Microsoft Office PowerPoint</Application>
  <PresentationFormat>Ekran Gösterisi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Kaynak</vt:lpstr>
      <vt:lpstr>Klasik Masajın Mekanizması ve Etkileri</vt:lpstr>
      <vt:lpstr>PowerPoint Sunusu</vt:lpstr>
      <vt:lpstr>Masajın Fizyolojik Etkileri</vt:lpstr>
      <vt:lpstr>Masajın Fizyolojik Etkileri</vt:lpstr>
      <vt:lpstr>Masajın Fizyolojik Etkileri</vt:lpstr>
      <vt:lpstr>PowerPoint Sunusu</vt:lpstr>
      <vt:lpstr>PowerPoint Sunusu</vt:lpstr>
      <vt:lpstr>Masajın Biyomekanik Etkileri</vt:lpstr>
      <vt:lpstr>Masajın Biyomekanik Etkileri</vt:lpstr>
      <vt:lpstr>Masajın Biyomekanik Etkileri</vt:lpstr>
      <vt:lpstr>Masajın Biyomekanik Etkileri</vt:lpstr>
      <vt:lpstr>PowerPoint Sunusu</vt:lpstr>
      <vt:lpstr>Masajın Psikolojik Etkileri</vt:lpstr>
      <vt:lpstr>PowerPoint Sunusu</vt:lpstr>
      <vt:lpstr>Kaynak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Klasik Masajın Mekanizması ve Etkileri</dc:title>
  <dc:creator>Seda KARAMAN</dc:creator>
  <cp:lastModifiedBy>Seda KARAMAN</cp:lastModifiedBy>
  <cp:revision>16</cp:revision>
  <dcterms:created xsi:type="dcterms:W3CDTF">2020-02-09T14:45:37Z</dcterms:created>
  <dcterms:modified xsi:type="dcterms:W3CDTF">2020-04-15T20:05:30Z</dcterms:modified>
</cp:coreProperties>
</file>